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8" r:id="rId2"/>
    <p:sldId id="280" r:id="rId3"/>
    <p:sldId id="281" r:id="rId4"/>
    <p:sldId id="279" r:id="rId5"/>
    <p:sldId id="283" r:id="rId6"/>
    <p:sldId id="284" r:id="rId7"/>
    <p:sldId id="285" r:id="rId8"/>
    <p:sldId id="286" r:id="rId9"/>
    <p:sldId id="287" r:id="rId10"/>
    <p:sldId id="289" r:id="rId11"/>
    <p:sldId id="282" r:id="rId12"/>
    <p:sldId id="288" r:id="rId13"/>
    <p:sldId id="351" r:id="rId14"/>
    <p:sldId id="271" r:id="rId15"/>
    <p:sldId id="277" r:id="rId16"/>
    <p:sldId id="257" r:id="rId17"/>
    <p:sldId id="259" r:id="rId18"/>
    <p:sldId id="260" r:id="rId19"/>
    <p:sldId id="261" r:id="rId20"/>
    <p:sldId id="262" r:id="rId21"/>
    <p:sldId id="264" r:id="rId22"/>
    <p:sldId id="265" r:id="rId23"/>
    <p:sldId id="266" r:id="rId24"/>
    <p:sldId id="267" r:id="rId25"/>
    <p:sldId id="268" r:id="rId26"/>
    <p:sldId id="269" r:id="rId27"/>
    <p:sldId id="352" r:id="rId28"/>
    <p:sldId id="35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7770C4F-BB52-4EDC-B623-C8E40860C9A3}" type="datetimeFigureOut">
              <a:rPr lang="ru-RU" smtClean="0"/>
              <a:t>23.01.2024</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351680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7770C4F-BB52-4EDC-B623-C8E40860C9A3}" type="datetimeFigureOut">
              <a:rPr lang="ru-RU" smtClean="0"/>
              <a:t>23.01.2024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244798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7770C4F-BB52-4EDC-B623-C8E40860C9A3}" type="datetimeFigureOut">
              <a:rPr lang="ru-RU" smtClean="0"/>
              <a:t>23.01.2024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CE5F6D-920B-4AC3-BA0E-FB267600EB24}"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3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7770C4F-BB52-4EDC-B623-C8E40860C9A3}" type="datetimeFigureOut">
              <a:rPr lang="ru-RU" smtClean="0"/>
              <a:t>23.01.2024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289894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7770C4F-BB52-4EDC-B623-C8E40860C9A3}" type="datetimeFigureOut">
              <a:rPr lang="ru-RU" smtClean="0"/>
              <a:t>23.01.2024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CE5F6D-920B-4AC3-BA0E-FB267600EB24}"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9801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37770C4F-BB52-4EDC-B623-C8E40860C9A3}" type="datetimeFigureOut">
              <a:rPr lang="ru-RU" smtClean="0"/>
              <a:t>23.01.2024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4221564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770C4F-BB52-4EDC-B623-C8E40860C9A3}" type="datetimeFigureOut">
              <a:rPr lang="ru-RU" smtClean="0"/>
              <a:t>23.01.2024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225366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770C4F-BB52-4EDC-B623-C8E40860C9A3}" type="datetimeFigureOut">
              <a:rPr lang="ru-RU" smtClean="0"/>
              <a:t>23.01.2024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324408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770C4F-BB52-4EDC-B623-C8E40860C9A3}" type="datetimeFigureOut">
              <a:rPr lang="ru-RU" smtClean="0"/>
              <a:t>23.01.2024</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1275815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7770C4F-BB52-4EDC-B623-C8E40860C9A3}" type="datetimeFigureOut">
              <a:rPr lang="ru-RU" smtClean="0"/>
              <a:t>23.01.2024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610196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7770C4F-BB52-4EDC-B623-C8E40860C9A3}" type="datetimeFigureOut">
              <a:rPr lang="ru-RU" smtClean="0"/>
              <a:t>23.01.2024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2593607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7770C4F-BB52-4EDC-B623-C8E40860C9A3}" type="datetimeFigureOut">
              <a:rPr lang="ru-RU" smtClean="0"/>
              <a:t>23.01.2024</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405202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37770C4F-BB52-4EDC-B623-C8E40860C9A3}" type="datetimeFigureOut">
              <a:rPr lang="ru-RU" smtClean="0"/>
              <a:t>23.01.2024</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393569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70C4F-BB52-4EDC-B623-C8E40860C9A3}" type="datetimeFigureOut">
              <a:rPr lang="ru-RU" smtClean="0"/>
              <a:t>23.01.2024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1702056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7770C4F-BB52-4EDC-B623-C8E40860C9A3}" type="datetimeFigureOut">
              <a:rPr lang="ru-RU" smtClean="0"/>
              <a:t>23.01.2024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2902036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7770C4F-BB52-4EDC-B623-C8E40860C9A3}" type="datetimeFigureOut">
              <a:rPr lang="ru-RU" smtClean="0"/>
              <a:t>23.01.2024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BCE5F6D-920B-4AC3-BA0E-FB267600EB24}" type="slidenum">
              <a:rPr lang="ru-RU" smtClean="0"/>
              <a:t>‹#›</a:t>
            </a:fld>
            <a:endParaRPr lang="ru-RU"/>
          </a:p>
        </p:txBody>
      </p:sp>
    </p:spTree>
    <p:extLst>
      <p:ext uri="{BB962C8B-B14F-4D97-AF65-F5344CB8AC3E}">
        <p14:creationId xmlns:p14="http://schemas.microsoft.com/office/powerpoint/2010/main" val="134815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7770C4F-BB52-4EDC-B623-C8E40860C9A3}" type="datetimeFigureOut">
              <a:rPr lang="ru-RU" smtClean="0"/>
              <a:t>23.01.2024</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BCE5F6D-920B-4AC3-BA0E-FB267600EB24}" type="slidenum">
              <a:rPr lang="ru-RU" smtClean="0"/>
              <a:t>‹#›</a:t>
            </a:fld>
            <a:endParaRPr lang="ru-RU"/>
          </a:p>
        </p:txBody>
      </p:sp>
    </p:spTree>
    <p:extLst>
      <p:ext uri="{BB962C8B-B14F-4D97-AF65-F5344CB8AC3E}">
        <p14:creationId xmlns:p14="http://schemas.microsoft.com/office/powerpoint/2010/main" val="38624067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8EBA86-7DBE-4267-83B1-B122BDF14D00}"/>
              </a:ext>
            </a:extLst>
          </p:cNvPr>
          <p:cNvSpPr>
            <a:spLocks noGrp="1"/>
          </p:cNvSpPr>
          <p:nvPr>
            <p:ph type="ctrTitle"/>
          </p:nvPr>
        </p:nvSpPr>
        <p:spPr>
          <a:xfrm>
            <a:off x="1927655" y="1252151"/>
            <a:ext cx="9576958" cy="3525231"/>
          </a:xfrm>
        </p:spPr>
        <p:txBody>
          <a:bodyPr>
            <a:normAutofit fontScale="90000"/>
          </a:bodyPr>
          <a:lstStyle/>
          <a:p>
            <a:r>
              <a:rPr lang="ru-RU" b="1" dirty="0">
                <a:ln>
                  <a:solidFill>
                    <a:sysClr val="windowText" lastClr="000000"/>
                  </a:solidFill>
                </a:ln>
                <a:solidFill>
                  <a:sysClr val="windowText" lastClr="000000"/>
                </a:solidFill>
                <a:effectLst>
                  <a:outerShdw blurRad="38100" dist="19050" dir="2700000" algn="tl" rotWithShape="0">
                    <a:schemeClr val="dk1">
                      <a:lumMod val="50000"/>
                      <a:alpha val="40000"/>
                    </a:schemeClr>
                  </a:outerShdw>
                </a:effectLst>
              </a:rPr>
              <a:t>Энергосбережение. Альтернативная энергетика – один из путей Устойчивого Развития. </a:t>
            </a:r>
          </a:p>
        </p:txBody>
      </p:sp>
    </p:spTree>
    <p:extLst>
      <p:ext uri="{BB962C8B-B14F-4D97-AF65-F5344CB8AC3E}">
        <p14:creationId xmlns:p14="http://schemas.microsoft.com/office/powerpoint/2010/main" val="404623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CB91829-F644-45A2-ABE7-21BA8F70DBF7}"/>
              </a:ext>
            </a:extLst>
          </p:cNvPr>
          <p:cNvSpPr>
            <a:spLocks noGrp="1"/>
          </p:cNvSpPr>
          <p:nvPr>
            <p:ph idx="1"/>
          </p:nvPr>
        </p:nvSpPr>
        <p:spPr>
          <a:xfrm>
            <a:off x="1359243" y="222421"/>
            <a:ext cx="10832757" cy="6697363"/>
          </a:xfrm>
        </p:spPr>
        <p:txBody>
          <a:bodyPr>
            <a:normAutofit/>
          </a:bodyPr>
          <a:lstStyle/>
          <a:p>
            <a:r>
              <a:rPr lang="ru-RU" sz="3200" b="1" dirty="0"/>
              <a:t>Получить больше с меньшими затратами.</a:t>
            </a:r>
            <a:r>
              <a:rPr lang="ru-RU" sz="3200" dirty="0"/>
              <a:t> </a:t>
            </a:r>
          </a:p>
          <a:p>
            <a:r>
              <a:rPr lang="ru-RU" sz="3200" dirty="0"/>
              <a:t>Энергосбережение возможно повсюду и с помощью множества различных мер. Некоторые усилия по энергосбережению могут быть приняты прямо здесь и сейчас каждым человеком. Скажем, вашей семье нужен новый холодильник. Энергопотребление двух внешне одинаковых моделей с одинаковыми функциональными возможностями может сильно различаться. Выбрав более эффективный, вы будете сберегать каждый год какое-то количество энергии все то время, пока этот холодильник будет вам служить. </a:t>
            </a:r>
          </a:p>
          <a:p>
            <a:endParaRPr lang="ru-RU" dirty="0"/>
          </a:p>
        </p:txBody>
      </p:sp>
    </p:spTree>
    <p:extLst>
      <p:ext uri="{BB962C8B-B14F-4D97-AF65-F5344CB8AC3E}">
        <p14:creationId xmlns:p14="http://schemas.microsoft.com/office/powerpoint/2010/main" val="2367051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4859DC-0CE0-4AD3-B37D-84E075BD2EFF}"/>
              </a:ext>
            </a:extLst>
          </p:cNvPr>
          <p:cNvSpPr>
            <a:spLocks noGrp="1"/>
          </p:cNvSpPr>
          <p:nvPr>
            <p:ph type="title"/>
          </p:nvPr>
        </p:nvSpPr>
        <p:spPr/>
        <p:txBody>
          <a:bodyPr/>
          <a:lstStyle/>
          <a:p>
            <a:endParaRPr lang="ru-RU"/>
          </a:p>
        </p:txBody>
      </p:sp>
      <p:pic>
        <p:nvPicPr>
          <p:cNvPr id="10" name="Объект 9">
            <a:extLst>
              <a:ext uri="{FF2B5EF4-FFF2-40B4-BE49-F238E27FC236}">
                <a16:creationId xmlns:a16="http://schemas.microsoft.com/office/drawing/2014/main" id="{122D2A16-5DFF-41B6-A47F-BCE7176D2C18}"/>
              </a:ext>
            </a:extLst>
          </p:cNvPr>
          <p:cNvPicPr>
            <a:picLocks noGrp="1" noChangeAspect="1"/>
          </p:cNvPicPr>
          <p:nvPr>
            <p:ph idx="1"/>
          </p:nvPr>
        </p:nvPicPr>
        <p:blipFill>
          <a:blip r:embed="rId2"/>
          <a:stretch>
            <a:fillRect/>
          </a:stretch>
        </p:blipFill>
        <p:spPr>
          <a:xfrm>
            <a:off x="1676871" y="1"/>
            <a:ext cx="9827741" cy="6425514"/>
          </a:xfrm>
          <a:prstGeom prst="rect">
            <a:avLst/>
          </a:prstGeom>
        </p:spPr>
      </p:pic>
      <p:sp>
        <p:nvSpPr>
          <p:cNvPr id="3" name="Прямоугольник 2">
            <a:extLst>
              <a:ext uri="{FF2B5EF4-FFF2-40B4-BE49-F238E27FC236}">
                <a16:creationId xmlns:a16="http://schemas.microsoft.com/office/drawing/2014/main" id="{01DAEFFD-7EEF-40B1-854E-4D50C95F3B7B}"/>
              </a:ext>
            </a:extLst>
          </p:cNvPr>
          <p:cNvSpPr/>
          <p:nvPr/>
        </p:nvSpPr>
        <p:spPr>
          <a:xfrm>
            <a:off x="687388" y="5395784"/>
            <a:ext cx="11509201" cy="146221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i="1" dirty="0"/>
              <a:t>Проанализируйте схему трансформации энергии в полезную работу. Попытайтесь найти примеры потерь энергии и определить возможные меры по энергосбережению в соответствии с принципами энергосбережения.</a:t>
            </a:r>
          </a:p>
        </p:txBody>
      </p:sp>
    </p:spTree>
    <p:extLst>
      <p:ext uri="{BB962C8B-B14F-4D97-AF65-F5344CB8AC3E}">
        <p14:creationId xmlns:p14="http://schemas.microsoft.com/office/powerpoint/2010/main" val="3029212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672DF9-AF2F-48BC-A6FD-E502ED62BCC0}"/>
              </a:ext>
            </a:extLst>
          </p:cNvPr>
          <p:cNvSpPr>
            <a:spLocks noGrp="1"/>
          </p:cNvSpPr>
          <p:nvPr>
            <p:ph type="title"/>
          </p:nvPr>
        </p:nvSpPr>
        <p:spPr>
          <a:xfrm>
            <a:off x="2592925" y="65904"/>
            <a:ext cx="8911687" cy="675502"/>
          </a:xfrm>
        </p:spPr>
        <p:txBody>
          <a:bodyPr/>
          <a:lstStyle/>
          <a:p>
            <a:pPr algn="ctr"/>
            <a:r>
              <a:rPr lang="ru-RU" b="1" i="1" dirty="0"/>
              <a:t>Проблемные вопросы: </a:t>
            </a:r>
          </a:p>
        </p:txBody>
      </p:sp>
      <p:sp>
        <p:nvSpPr>
          <p:cNvPr id="3" name="Объект 2">
            <a:extLst>
              <a:ext uri="{FF2B5EF4-FFF2-40B4-BE49-F238E27FC236}">
                <a16:creationId xmlns:a16="http://schemas.microsoft.com/office/drawing/2014/main" id="{852DDA59-3B60-496B-A6E3-7316109A823C}"/>
              </a:ext>
            </a:extLst>
          </p:cNvPr>
          <p:cNvSpPr>
            <a:spLocks noGrp="1"/>
          </p:cNvSpPr>
          <p:nvPr>
            <p:ph idx="1"/>
          </p:nvPr>
        </p:nvSpPr>
        <p:spPr>
          <a:xfrm>
            <a:off x="930876" y="832022"/>
            <a:ext cx="11154031" cy="6025978"/>
          </a:xfrm>
        </p:spPr>
        <p:txBody>
          <a:bodyPr>
            <a:noAutofit/>
          </a:bodyPr>
          <a:lstStyle/>
          <a:p>
            <a:pPr algn="ctr"/>
            <a:r>
              <a:rPr lang="ru-RU" sz="3200" b="1" i="1" dirty="0"/>
              <a:t>Что такое альтернатива? </a:t>
            </a:r>
            <a:br>
              <a:rPr lang="ru-RU" sz="2800" dirty="0"/>
            </a:br>
            <a:endParaRPr lang="ru-RU" sz="2800" dirty="0"/>
          </a:p>
          <a:p>
            <a:pPr algn="ctr"/>
            <a:r>
              <a:rPr lang="ru-RU" sz="3200" dirty="0"/>
              <a:t>Значение слова </a:t>
            </a:r>
            <a:r>
              <a:rPr lang="ru-RU" sz="3200" b="1" dirty="0"/>
              <a:t>Альтернатива</a:t>
            </a:r>
            <a:r>
              <a:rPr lang="ru-RU" sz="3200" dirty="0"/>
              <a:t> по Ожегову и по Далю :</a:t>
            </a:r>
            <a:br>
              <a:rPr lang="ru-RU" sz="3200" dirty="0"/>
            </a:br>
            <a:r>
              <a:rPr lang="ru-RU" sz="3200" dirty="0"/>
              <a:t>Альтернатива - необходимость выбора одного из двух (или нескольких) возможных решений </a:t>
            </a:r>
          </a:p>
          <a:p>
            <a:pPr algn="ctr"/>
            <a:r>
              <a:rPr lang="ru-RU" sz="3200" b="1" dirty="0"/>
              <a:t>Альтернатива </a:t>
            </a:r>
            <a:r>
              <a:rPr lang="ru-RU" sz="3200" dirty="0"/>
              <a:t>в Энциклопедическом словаре:</a:t>
            </a:r>
            <a:br>
              <a:rPr lang="ru-RU" sz="3200" dirty="0"/>
            </a:br>
            <a:r>
              <a:rPr lang="ru-RU" sz="3200" dirty="0"/>
              <a:t>Альтернатива - (франц. </a:t>
            </a:r>
            <a:r>
              <a:rPr lang="ru-RU" sz="3200" dirty="0" err="1"/>
              <a:t>alternative</a:t>
            </a:r>
            <a:r>
              <a:rPr lang="ru-RU" sz="3200" dirty="0"/>
              <a:t> - от лат. </a:t>
            </a:r>
            <a:r>
              <a:rPr lang="ru-RU" sz="3200" dirty="0" err="1"/>
              <a:t>alter</a:t>
            </a:r>
            <a:r>
              <a:rPr lang="ru-RU" sz="3200" dirty="0"/>
              <a:t> - один из двух),необходимость выбора одной из двух или нескольких взаимоисключающих возможностей</a:t>
            </a:r>
            <a:r>
              <a:rPr lang="ru-RU" sz="2800" dirty="0"/>
              <a:t>;</a:t>
            </a:r>
            <a:br>
              <a:rPr lang="ru-RU" sz="2800" dirty="0"/>
            </a:br>
            <a:br>
              <a:rPr lang="ru-RU" sz="2800" dirty="0"/>
            </a:br>
            <a:br>
              <a:rPr lang="ru-RU" sz="3200" dirty="0"/>
            </a:br>
            <a:br>
              <a:rPr lang="ru-RU" sz="3200" dirty="0"/>
            </a:br>
            <a:br>
              <a:rPr lang="ru-RU" sz="2800" dirty="0"/>
            </a:br>
            <a:br>
              <a:rPr lang="ru-RU" sz="2800" dirty="0"/>
            </a:br>
            <a:endParaRPr lang="ru-RU" sz="2800" dirty="0"/>
          </a:p>
        </p:txBody>
      </p:sp>
    </p:spTree>
    <p:extLst>
      <p:ext uri="{BB962C8B-B14F-4D97-AF65-F5344CB8AC3E}">
        <p14:creationId xmlns:p14="http://schemas.microsoft.com/office/powerpoint/2010/main" val="32867043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672DF9-AF2F-48BC-A6FD-E502ED62BCC0}"/>
              </a:ext>
            </a:extLst>
          </p:cNvPr>
          <p:cNvSpPr>
            <a:spLocks noGrp="1"/>
          </p:cNvSpPr>
          <p:nvPr>
            <p:ph type="title"/>
          </p:nvPr>
        </p:nvSpPr>
        <p:spPr>
          <a:xfrm>
            <a:off x="2592925" y="284206"/>
            <a:ext cx="8911687" cy="679622"/>
          </a:xfrm>
        </p:spPr>
        <p:txBody>
          <a:bodyPr/>
          <a:lstStyle/>
          <a:p>
            <a:pPr algn="ctr"/>
            <a:r>
              <a:rPr lang="ru-RU" b="1" i="1" dirty="0"/>
              <a:t>Проблемные вопросы: </a:t>
            </a:r>
          </a:p>
        </p:txBody>
      </p:sp>
      <p:sp>
        <p:nvSpPr>
          <p:cNvPr id="3" name="Объект 2">
            <a:extLst>
              <a:ext uri="{FF2B5EF4-FFF2-40B4-BE49-F238E27FC236}">
                <a16:creationId xmlns:a16="http://schemas.microsoft.com/office/drawing/2014/main" id="{852DDA59-3B60-496B-A6E3-7316109A823C}"/>
              </a:ext>
            </a:extLst>
          </p:cNvPr>
          <p:cNvSpPr>
            <a:spLocks noGrp="1"/>
          </p:cNvSpPr>
          <p:nvPr>
            <p:ph idx="1"/>
          </p:nvPr>
        </p:nvSpPr>
        <p:spPr>
          <a:xfrm>
            <a:off x="1581665" y="1383957"/>
            <a:ext cx="10264346" cy="5189838"/>
          </a:xfrm>
        </p:spPr>
        <p:txBody>
          <a:bodyPr>
            <a:normAutofit/>
          </a:bodyPr>
          <a:lstStyle/>
          <a:p>
            <a:r>
              <a:rPr lang="ru-RU" sz="3200" dirty="0"/>
              <a:t>Знаете ли Вы, что такое альтернативный источник энергии? </a:t>
            </a:r>
          </a:p>
          <a:p>
            <a:r>
              <a:rPr lang="ru-RU" sz="3200" dirty="0"/>
              <a:t>Какие из альтернативных источников энергии люди использовали с древних времен? </a:t>
            </a:r>
          </a:p>
          <a:p>
            <a:r>
              <a:rPr lang="ru-RU" sz="3200" dirty="0"/>
              <a:t>В чем, на Ваш взгляд, преимущества использования альтернативной энергии? </a:t>
            </a:r>
          </a:p>
          <a:p>
            <a:r>
              <a:rPr lang="ru-RU" sz="3200" dirty="0"/>
              <a:t>Какую альтернативу в получении энергии Вы можете предложить?</a:t>
            </a:r>
          </a:p>
        </p:txBody>
      </p:sp>
    </p:spTree>
    <p:extLst>
      <p:ext uri="{BB962C8B-B14F-4D97-AF65-F5344CB8AC3E}">
        <p14:creationId xmlns:p14="http://schemas.microsoft.com/office/powerpoint/2010/main" val="1445115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1709" y="172996"/>
            <a:ext cx="9782904" cy="782593"/>
          </a:xfrm>
        </p:spPr>
        <p:txBody>
          <a:bodyPr>
            <a:normAutofit/>
          </a:bodyPr>
          <a:lstStyle/>
          <a:p>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Альтернативные источники энергии </a:t>
            </a:r>
          </a:p>
        </p:txBody>
      </p:sp>
      <p:pic>
        <p:nvPicPr>
          <p:cNvPr id="18434" name="Picture 2" descr="C:\Documents and Settings\Admin\Рабочий стол\image004.jpg"/>
          <p:cNvPicPr>
            <a:picLocks noGrp="1" noChangeAspect="1" noChangeArrowheads="1"/>
          </p:cNvPicPr>
          <p:nvPr>
            <p:ph idx="1"/>
          </p:nvPr>
        </p:nvPicPr>
        <p:blipFill>
          <a:blip r:embed="rId2"/>
          <a:srcRect/>
          <a:stretch>
            <a:fillRect/>
          </a:stretch>
        </p:blipFill>
        <p:spPr bwMode="auto">
          <a:xfrm>
            <a:off x="1507523" y="1079157"/>
            <a:ext cx="9782903" cy="5667631"/>
          </a:xfrm>
          <a:prstGeom prst="rect">
            <a:avLst/>
          </a:prstGeom>
          <a:noFill/>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A5A130-5B99-412C-AA4D-10CCD197ED9D}"/>
              </a:ext>
            </a:extLst>
          </p:cNvPr>
          <p:cNvSpPr>
            <a:spLocks noGrp="1"/>
          </p:cNvSpPr>
          <p:nvPr>
            <p:ph idx="1"/>
          </p:nvPr>
        </p:nvSpPr>
        <p:spPr>
          <a:xfrm>
            <a:off x="2010032" y="1005016"/>
            <a:ext cx="9494580" cy="4906206"/>
          </a:xfrm>
        </p:spPr>
        <p:txBody>
          <a:bodyPr>
            <a:normAutofit/>
          </a:bodyPr>
          <a:lstStyle/>
          <a:p>
            <a:pPr algn="ctr"/>
            <a:r>
              <a:rPr lang="ru-RU" sz="4800" b="1" i="1" dirty="0"/>
              <a:t>Перспективы использования альтернативных источников энергии во многом связаны с их экологической «чистотой»</a:t>
            </a:r>
          </a:p>
        </p:txBody>
      </p:sp>
    </p:spTree>
    <p:extLst>
      <p:ext uri="{BB962C8B-B14F-4D97-AF65-F5344CB8AC3E}">
        <p14:creationId xmlns:p14="http://schemas.microsoft.com/office/powerpoint/2010/main" val="2914814370"/>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336" y="168529"/>
            <a:ext cx="9830215" cy="927103"/>
          </a:xfrm>
        </p:spPr>
        <p:txBody>
          <a:bodyPr>
            <a:normAutofit fontScale="90000"/>
          </a:bodyPr>
          <a:lstStyle/>
          <a:p>
            <a:pPr algn="ctr"/>
            <a:r>
              <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Солнечная энергия</a:t>
            </a:r>
            <a:br>
              <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br>
              <a:rPr lang="ru-RU" dirty="0"/>
            </a:br>
            <a:endParaRPr lang="ru-RU" dirty="0"/>
          </a:p>
        </p:txBody>
      </p:sp>
      <p:pic>
        <p:nvPicPr>
          <p:cNvPr id="4" name="Содержимое 3" descr="http://t2.gstatic.com/images?q=tbn:ANd9GcTUO3-6FmGoyzfcDQ7tCj2H17G-ulIVH-SewY12HCHvUNWkbKxBSQ"/>
          <p:cNvPicPr>
            <a:picLocks noGrp="1"/>
          </p:cNvPicPr>
          <p:nvPr>
            <p:ph idx="1"/>
          </p:nvPr>
        </p:nvPicPr>
        <p:blipFill>
          <a:blip r:embed="rId2"/>
          <a:stretch>
            <a:fillRect/>
          </a:stretch>
        </p:blipFill>
        <p:spPr bwMode="auto">
          <a:xfrm>
            <a:off x="1927654" y="2224216"/>
            <a:ext cx="8847437" cy="4465255"/>
          </a:xfrm>
          <a:prstGeom prst="rect">
            <a:avLst/>
          </a:prstGeom>
          <a:noFill/>
          <a:ln w="9525">
            <a:noFill/>
            <a:miter lim="800000"/>
            <a:headEnd/>
            <a:tailEnd/>
          </a:ln>
        </p:spPr>
      </p:pic>
      <p:sp>
        <p:nvSpPr>
          <p:cNvPr id="5" name="Прямоугольник 4"/>
          <p:cNvSpPr/>
          <p:nvPr/>
        </p:nvSpPr>
        <p:spPr>
          <a:xfrm>
            <a:off x="2340297" y="1481860"/>
            <a:ext cx="6910796" cy="461665"/>
          </a:xfrm>
          <a:prstGeom prst="rect">
            <a:avLst/>
          </a:prstGeom>
        </p:spPr>
        <p:txBody>
          <a:bodyPr wrap="square">
            <a:spAutoFit/>
          </a:bodyPr>
          <a:lstStyle/>
          <a:p>
            <a:pPr algn="ctr"/>
            <a:r>
              <a:rPr lang="ru-RU" sz="2400" b="1" i="1" dirty="0"/>
              <a:t>Водоопреснительная установка</a:t>
            </a:r>
            <a:endParaRPr lang="ru-RU" sz="2400" b="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166984"/>
          </a:xfrm>
        </p:spPr>
        <p:txBody>
          <a:bodyPr>
            <a:normAutofit fontScale="90000"/>
          </a:bodyPr>
          <a:lstStyle/>
          <a:p>
            <a:pPr algn="ctr"/>
            <a:r>
              <a:rPr lang="ru-RU" i="1" dirty="0"/>
              <a:t>Схема водоопреснительной установки </a:t>
            </a:r>
            <a:br>
              <a:rPr lang="ru-RU" dirty="0"/>
            </a:br>
            <a:endParaRPr lang="ru-RU" dirty="0"/>
          </a:p>
        </p:txBody>
      </p:sp>
      <p:pic>
        <p:nvPicPr>
          <p:cNvPr id="4" name="Содержимое 3" descr="http://t2.gstatic.com/images?q=tbn:ANd9GcQui0ze66l2jK9Su3NdtlS-jD7l3ZQCE7dQzcnHly1iNBh0QGWv"/>
          <p:cNvPicPr>
            <a:picLocks noGrp="1"/>
          </p:cNvPicPr>
          <p:nvPr>
            <p:ph idx="1"/>
          </p:nvPr>
        </p:nvPicPr>
        <p:blipFill>
          <a:blip r:embed="rId2"/>
          <a:stretch>
            <a:fillRect/>
          </a:stretch>
        </p:blipFill>
        <p:spPr bwMode="auto">
          <a:xfrm>
            <a:off x="1713471" y="1771134"/>
            <a:ext cx="9415848" cy="4926227"/>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55092"/>
          </a:xfrm>
        </p:spPr>
        <p:txBody>
          <a:bodyPr>
            <a:normAutofit fontScale="90000"/>
          </a:bodyPr>
          <a:lstStyle/>
          <a:p>
            <a:r>
              <a:rPr lang="ru-RU" b="1" i="1" dirty="0"/>
              <a:t>Нагревание воды и отопление домов</a:t>
            </a:r>
            <a:r>
              <a:rPr lang="ru-RU" i="1" dirty="0"/>
              <a:t> </a:t>
            </a:r>
            <a:br>
              <a:rPr lang="ru-RU" b="1" i="1" dirty="0"/>
            </a:br>
            <a:br>
              <a:rPr lang="ru-RU" dirty="0"/>
            </a:br>
            <a:br>
              <a:rPr lang="ru-RU" dirty="0"/>
            </a:br>
            <a:endParaRPr lang="ru-RU" dirty="0"/>
          </a:p>
        </p:txBody>
      </p:sp>
      <p:pic>
        <p:nvPicPr>
          <p:cNvPr id="4" name="Содержимое 3" descr="http://t3.gstatic.com/images?q=tbn:ANd9GcTfWxPgc54rzJ5d0f3EGcBO_f73y-JfKvsO2LeP162_6r0SscsZkg"/>
          <p:cNvPicPr>
            <a:picLocks noGrp="1"/>
          </p:cNvPicPr>
          <p:nvPr>
            <p:ph idx="1"/>
          </p:nvPr>
        </p:nvPicPr>
        <p:blipFill>
          <a:blip r:embed="rId2"/>
          <a:stretch>
            <a:fillRect/>
          </a:stretch>
        </p:blipFill>
        <p:spPr bwMode="auto">
          <a:xfrm>
            <a:off x="1433384" y="1606378"/>
            <a:ext cx="9325232" cy="5181599"/>
          </a:xfrm>
          <a:prstGeom prst="rect">
            <a:avLst/>
          </a:prstGeom>
          <a:noFill/>
          <a:ln w="9525">
            <a:noFill/>
            <a:miter lim="800000"/>
            <a:headEnd/>
            <a:tailEnd/>
          </a:ln>
        </p:spPr>
      </p:pic>
      <p:sp>
        <p:nvSpPr>
          <p:cNvPr id="5" name="Прямоугольник 4"/>
          <p:cNvSpPr/>
          <p:nvPr/>
        </p:nvSpPr>
        <p:spPr>
          <a:xfrm>
            <a:off x="2631257" y="1029730"/>
            <a:ext cx="6929486" cy="461665"/>
          </a:xfrm>
          <a:prstGeom prst="rect">
            <a:avLst/>
          </a:prstGeom>
        </p:spPr>
        <p:txBody>
          <a:bodyPr wrap="square">
            <a:spAutoFit/>
          </a:bodyPr>
          <a:lstStyle/>
          <a:p>
            <a:pPr algn="ctr"/>
            <a:r>
              <a:rPr lang="ru-RU" sz="2400" i="1" dirty="0"/>
              <a:t>Водонагревательная установка</a:t>
            </a:r>
            <a:endParaRPr lang="ru-RU"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1795" y="304800"/>
            <a:ext cx="9502817" cy="724930"/>
          </a:xfrm>
        </p:spPr>
        <p:txBody>
          <a:bodyPr>
            <a:normAutofit fontScale="90000"/>
          </a:bodyPr>
          <a:lstStyle/>
          <a:p>
            <a:pPr algn="ctr"/>
            <a:r>
              <a:rPr lang="ru-RU" b="1" i="1" dirty="0"/>
              <a:t>Отопление солнечным излучением</a:t>
            </a:r>
            <a:r>
              <a:rPr lang="ru-RU" i="1" dirty="0"/>
              <a:t> </a:t>
            </a:r>
            <a:br>
              <a:rPr lang="ru-RU" dirty="0"/>
            </a:br>
            <a:endParaRPr lang="ru-RU" dirty="0"/>
          </a:p>
        </p:txBody>
      </p:sp>
      <p:pic>
        <p:nvPicPr>
          <p:cNvPr id="4" name="Содержимое 3" descr="http://t2.gstatic.com/images?q=tbn:ANd9GcSyKtNbN35UwPGYVNkzaOrqlfj3GaozMi6UYczAc_NWZGRLJ_wS"/>
          <p:cNvPicPr>
            <a:picLocks noGrp="1"/>
          </p:cNvPicPr>
          <p:nvPr>
            <p:ph idx="1"/>
          </p:nvPr>
        </p:nvPicPr>
        <p:blipFill>
          <a:blip r:embed="rId2"/>
          <a:stretch>
            <a:fillRect/>
          </a:stretch>
        </p:blipFill>
        <p:spPr bwMode="auto">
          <a:xfrm>
            <a:off x="2240692" y="1491395"/>
            <a:ext cx="8344930" cy="5366605"/>
          </a:xfrm>
          <a:prstGeom prst="rect">
            <a:avLst/>
          </a:prstGeom>
          <a:noFill/>
          <a:ln w="9525">
            <a:noFill/>
            <a:miter lim="800000"/>
            <a:headEnd/>
            <a:tailEnd/>
          </a:ln>
        </p:spPr>
      </p:pic>
      <p:sp>
        <p:nvSpPr>
          <p:cNvPr id="5" name="Прямоугольник 4"/>
          <p:cNvSpPr/>
          <p:nvPr/>
        </p:nvSpPr>
        <p:spPr>
          <a:xfrm>
            <a:off x="2815388" y="1029730"/>
            <a:ext cx="7000924" cy="461665"/>
          </a:xfrm>
          <a:prstGeom prst="rect">
            <a:avLst/>
          </a:prstGeom>
        </p:spPr>
        <p:txBody>
          <a:bodyPr wrap="square">
            <a:spAutoFit/>
          </a:bodyPr>
          <a:lstStyle/>
          <a:p>
            <a:pPr algn="ctr"/>
            <a:r>
              <a:rPr lang="ru-RU" sz="2400" i="1" dirty="0"/>
              <a:t>Солнечный коллектор</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1A6D9C8-7BDC-418F-A3CC-9D52D9470D74}"/>
              </a:ext>
            </a:extLst>
          </p:cNvPr>
          <p:cNvSpPr>
            <a:spLocks noGrp="1"/>
          </p:cNvSpPr>
          <p:nvPr>
            <p:ph idx="1"/>
          </p:nvPr>
        </p:nvSpPr>
        <p:spPr>
          <a:xfrm>
            <a:off x="1639329" y="354228"/>
            <a:ext cx="10173729" cy="5988908"/>
          </a:xfrm>
        </p:spPr>
        <p:txBody>
          <a:bodyPr/>
          <a:lstStyle/>
          <a:p>
            <a:pPr algn="ctr"/>
            <a:r>
              <a:rPr lang="ru-RU" sz="4000" b="1" i="1" dirty="0"/>
              <a:t>Как бы мы ни старались экономить энергию, но научно-технический прогресс сам по себе требует все больше и больше энергии. </a:t>
            </a:r>
          </a:p>
          <a:p>
            <a:pPr algn="ctr"/>
            <a:r>
              <a:rPr lang="ru-RU" sz="4000" b="1" i="1" dirty="0"/>
              <a:t>Можно ли каким-то образом решить эту проблему? </a:t>
            </a:r>
          </a:p>
          <a:p>
            <a:pPr algn="ctr"/>
            <a:r>
              <a:rPr lang="ru-RU" sz="4000" b="1" i="1" dirty="0"/>
              <a:t>О чем сегодня на уроке пойдет речь?</a:t>
            </a:r>
          </a:p>
          <a:p>
            <a:endParaRPr lang="ru-RU" dirty="0"/>
          </a:p>
        </p:txBody>
      </p:sp>
    </p:spTree>
    <p:extLst>
      <p:ext uri="{BB962C8B-B14F-4D97-AF65-F5344CB8AC3E}">
        <p14:creationId xmlns:p14="http://schemas.microsoft.com/office/powerpoint/2010/main" val="29010151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035178"/>
          </a:xfrm>
        </p:spPr>
        <p:txBody>
          <a:bodyPr>
            <a:normAutofit fontScale="90000"/>
          </a:bodyPr>
          <a:lstStyle/>
          <a:p>
            <a:pPr algn="ctr"/>
            <a:r>
              <a:rPr lang="ru-RU" b="1" i="1" dirty="0"/>
              <a:t>Солнечные системы для получения электричества</a:t>
            </a:r>
            <a:br>
              <a:rPr lang="ru-RU" dirty="0"/>
            </a:br>
            <a:br>
              <a:rPr lang="ru-RU" dirty="0"/>
            </a:br>
            <a:endParaRPr lang="ru-RU" dirty="0"/>
          </a:p>
        </p:txBody>
      </p:sp>
      <p:pic>
        <p:nvPicPr>
          <p:cNvPr id="4" name="Содержимое 3" descr="http://t2.gstatic.com/images?q=tbn:ANd9GcQ3eTP2jr5T0sfwVsBzgpFvabHhs712sA_iYpjsZd_V64B2HOSUpA"/>
          <p:cNvPicPr>
            <a:picLocks noGrp="1"/>
          </p:cNvPicPr>
          <p:nvPr>
            <p:ph idx="1"/>
          </p:nvPr>
        </p:nvPicPr>
        <p:blipFill>
          <a:blip r:embed="rId2"/>
          <a:stretch>
            <a:fillRect/>
          </a:stretch>
        </p:blipFill>
        <p:spPr bwMode="auto">
          <a:xfrm>
            <a:off x="1536653" y="2191266"/>
            <a:ext cx="8900687" cy="4580238"/>
          </a:xfrm>
          <a:prstGeom prst="rect">
            <a:avLst/>
          </a:prstGeom>
          <a:noFill/>
          <a:ln w="9525">
            <a:noFill/>
            <a:miter lim="800000"/>
            <a:headEnd/>
            <a:tailEnd/>
          </a:ln>
        </p:spPr>
      </p:pic>
      <p:sp>
        <p:nvSpPr>
          <p:cNvPr id="5" name="Прямоугольник 4"/>
          <p:cNvSpPr/>
          <p:nvPr/>
        </p:nvSpPr>
        <p:spPr>
          <a:xfrm>
            <a:off x="3095604" y="1643051"/>
            <a:ext cx="6715172" cy="461665"/>
          </a:xfrm>
          <a:prstGeom prst="rect">
            <a:avLst/>
          </a:prstGeom>
        </p:spPr>
        <p:txBody>
          <a:bodyPr wrap="square">
            <a:spAutoFit/>
          </a:bodyPr>
          <a:lstStyle/>
          <a:p>
            <a:pPr algn="ctr"/>
            <a:r>
              <a:rPr lang="ru-RU" sz="2400" i="1" dirty="0"/>
              <a:t>Солнечная электростанция</a:t>
            </a:r>
            <a:endParaRPr lang="ru-RU"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6335" y="172995"/>
            <a:ext cx="10038277" cy="1732005"/>
          </a:xfrm>
        </p:spPr>
        <p:txBody>
          <a:bodyPr>
            <a:normAutofit fontScale="90000"/>
          </a:bodyPr>
          <a:lstStyle/>
          <a:p>
            <a:pPr algn="ctr"/>
            <a:r>
              <a:rPr lang="ru-RU" sz="4000" b="1" i="1" dirty="0"/>
              <a:t>Биоэнергия </a:t>
            </a:r>
            <a:br>
              <a:rPr lang="ru-RU" b="1" i="1" dirty="0"/>
            </a:br>
            <a:r>
              <a:rPr lang="ru-RU" sz="3100" i="1" dirty="0"/>
              <a:t> </a:t>
            </a:r>
            <a:br>
              <a:rPr lang="ru-RU" sz="3100" i="1" dirty="0"/>
            </a:br>
            <a:r>
              <a:rPr lang="ru-RU" sz="3100" b="1" i="1" dirty="0"/>
              <a:t>Сжигание</a:t>
            </a:r>
            <a:r>
              <a:rPr lang="ru-RU" sz="3100" i="1" dirty="0"/>
              <a:t> древесины </a:t>
            </a:r>
            <a:br>
              <a:rPr lang="ru-RU" dirty="0"/>
            </a:br>
            <a:endParaRPr lang="ru-RU" dirty="0"/>
          </a:p>
        </p:txBody>
      </p:sp>
      <p:pic>
        <p:nvPicPr>
          <p:cNvPr id="4" name="Содержимое 3" descr="http://t1.gstatic.com/images?q=tbn:ANd9GcTRsIondxxq-432y6WFYyyJfuuBlhKM_2wzwDzLEIjOPsHIi02B"/>
          <p:cNvPicPr>
            <a:picLocks noGrp="1"/>
          </p:cNvPicPr>
          <p:nvPr>
            <p:ph idx="1"/>
          </p:nvPr>
        </p:nvPicPr>
        <p:blipFill>
          <a:blip r:embed="rId2"/>
          <a:srcRect/>
          <a:stretch>
            <a:fillRect/>
          </a:stretch>
        </p:blipFill>
        <p:spPr bwMode="auto">
          <a:xfrm>
            <a:off x="2927647" y="2125362"/>
            <a:ext cx="6768287" cy="474819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8584" y="274638"/>
            <a:ext cx="10783330" cy="1224648"/>
          </a:xfrm>
        </p:spPr>
        <p:txBody>
          <a:bodyPr>
            <a:normAutofit/>
          </a:bodyPr>
          <a:lstStyle/>
          <a:p>
            <a:pPr algn="ctr"/>
            <a:r>
              <a:rPr lang="ru-RU" i="1" dirty="0"/>
              <a:t>Пиролиз</a:t>
            </a:r>
            <a:br>
              <a:rPr lang="ru-RU" dirty="0"/>
            </a:br>
            <a:r>
              <a:rPr lang="ru-RU" sz="2800" i="1" dirty="0"/>
              <a:t>Установка по пиролизу органических веществ</a:t>
            </a:r>
            <a:endParaRPr lang="ru-RU" sz="2800" dirty="0"/>
          </a:p>
        </p:txBody>
      </p:sp>
      <p:pic>
        <p:nvPicPr>
          <p:cNvPr id="4" name="Содержимое 3" descr="http://t2.gstatic.com/images?q=tbn:ANd9GcRmYnWSd7xpLRTSHvEDG1aOBpD04_CULZyFJI1Iug8msDDB0UMC"/>
          <p:cNvPicPr>
            <a:picLocks noGrp="1"/>
          </p:cNvPicPr>
          <p:nvPr>
            <p:ph idx="1"/>
          </p:nvPr>
        </p:nvPicPr>
        <p:blipFill>
          <a:blip r:embed="rId2"/>
          <a:stretch>
            <a:fillRect/>
          </a:stretch>
        </p:blipFill>
        <p:spPr bwMode="auto">
          <a:xfrm>
            <a:off x="2339546" y="1927654"/>
            <a:ext cx="8221362" cy="48603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2325" y="172996"/>
            <a:ext cx="9692288" cy="675502"/>
          </a:xfrm>
        </p:spPr>
        <p:txBody>
          <a:bodyPr>
            <a:normAutofit fontScale="90000"/>
          </a:bodyPr>
          <a:lstStyle/>
          <a:p>
            <a:pPr algn="ctr"/>
            <a:r>
              <a:rPr lang="ru-RU" i="1" dirty="0"/>
              <a:t>Ферментация навоза </a:t>
            </a:r>
            <a:br>
              <a:rPr lang="ru-RU" dirty="0"/>
            </a:br>
            <a:endParaRPr lang="ru-RU" dirty="0"/>
          </a:p>
        </p:txBody>
      </p:sp>
      <p:pic>
        <p:nvPicPr>
          <p:cNvPr id="4" name="Содержимое 3" descr="http://t0.gstatic.com/images?q=tbn:ANd9GcTlF8Er-FVqVcjiJLdKmkDSb1_vqwFGBgIe2Vlhk2RAy8BPBjUk"/>
          <p:cNvPicPr>
            <a:picLocks noGrp="1"/>
          </p:cNvPicPr>
          <p:nvPr>
            <p:ph idx="1"/>
          </p:nvPr>
        </p:nvPicPr>
        <p:blipFill>
          <a:blip r:embed="rId2"/>
          <a:srcRect/>
          <a:stretch>
            <a:fillRect/>
          </a:stretch>
        </p:blipFill>
        <p:spPr bwMode="auto">
          <a:xfrm>
            <a:off x="2880353" y="1044499"/>
            <a:ext cx="7344816" cy="5184575"/>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18055" y="172995"/>
            <a:ext cx="10186558" cy="1375719"/>
          </a:xfrm>
        </p:spPr>
        <p:txBody>
          <a:bodyPr>
            <a:normAutofit fontScale="90000"/>
          </a:bodyPr>
          <a:lstStyle/>
          <a:p>
            <a:pPr algn="ctr"/>
            <a:r>
              <a:rPr lang="ru-RU" sz="5300" b="1" dirty="0"/>
              <a:t>Ветер</a:t>
            </a:r>
            <a:br>
              <a:rPr lang="ru-RU" b="1" dirty="0"/>
            </a:br>
            <a:r>
              <a:rPr lang="ru-RU" i="1" dirty="0"/>
              <a:t>Ветряная электростанция</a:t>
            </a:r>
            <a:br>
              <a:rPr lang="ru-RU" dirty="0"/>
            </a:br>
            <a:endParaRPr lang="ru-RU" dirty="0"/>
          </a:p>
        </p:txBody>
      </p:sp>
      <p:pic>
        <p:nvPicPr>
          <p:cNvPr id="4" name="Содержимое 3" descr="http://t3.gstatic.com/images?q=tbn:ANd9GcSMP8xrOUnHoSnu7ToccxgmXwjY9vagGzAYgluSMvGRIYp1Mf0QTQ"/>
          <p:cNvPicPr>
            <a:picLocks noGrp="1"/>
          </p:cNvPicPr>
          <p:nvPr>
            <p:ph idx="1"/>
          </p:nvPr>
        </p:nvPicPr>
        <p:blipFill>
          <a:blip r:embed="rId2"/>
          <a:srcRect/>
          <a:stretch>
            <a:fillRect/>
          </a:stretch>
        </p:blipFill>
        <p:spPr bwMode="auto">
          <a:xfrm>
            <a:off x="2611395" y="1960605"/>
            <a:ext cx="7276316" cy="5059302"/>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1059892"/>
          </a:xfrm>
        </p:spPr>
        <p:txBody>
          <a:bodyPr>
            <a:normAutofit fontScale="90000"/>
          </a:bodyPr>
          <a:lstStyle/>
          <a:p>
            <a:pPr algn="ctr"/>
            <a:r>
              <a:rPr lang="ru-RU" b="1" dirty="0"/>
              <a:t>Гидроэнергия</a:t>
            </a:r>
            <a:br>
              <a:rPr lang="ru-RU" i="1" dirty="0"/>
            </a:br>
            <a:r>
              <a:rPr lang="ru-RU" i="1" dirty="0"/>
              <a:t>Гидроэлектростанция</a:t>
            </a:r>
            <a:br>
              <a:rPr lang="ru-RU" dirty="0"/>
            </a:br>
            <a:br>
              <a:rPr lang="ru-RU" dirty="0"/>
            </a:br>
            <a:endParaRPr lang="ru-RU" dirty="0"/>
          </a:p>
        </p:txBody>
      </p:sp>
      <p:pic>
        <p:nvPicPr>
          <p:cNvPr id="4" name="Содержимое 3" descr="http://t1.gstatic.com/images?q=tbn:ANd9GcSGQoCtQUxeEALesVfpkG0HIQbKa-Suzu52mkqNNjGB_TxpZlNnYg"/>
          <p:cNvPicPr>
            <a:picLocks noGrp="1"/>
          </p:cNvPicPr>
          <p:nvPr>
            <p:ph idx="1"/>
          </p:nvPr>
        </p:nvPicPr>
        <p:blipFill>
          <a:blip r:embed="rId2"/>
          <a:srcRect/>
          <a:stretch>
            <a:fillRect/>
          </a:stretch>
        </p:blipFill>
        <p:spPr bwMode="auto">
          <a:xfrm>
            <a:off x="2783632" y="1686818"/>
            <a:ext cx="6768752" cy="4896544"/>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Приливная электростанция</a:t>
            </a:r>
            <a:endParaRPr lang="ru-RU" dirty="0"/>
          </a:p>
        </p:txBody>
      </p:sp>
      <p:pic>
        <p:nvPicPr>
          <p:cNvPr id="4" name="Содержимое 3" descr="http://t0.gstatic.com/images?q=tbn:ANd9GcSx90Xlee6lhzuMlQFRnRr2j0yQypnY5ET_6omZFncwbChbuStpow"/>
          <p:cNvPicPr>
            <a:picLocks noGrp="1"/>
          </p:cNvPicPr>
          <p:nvPr>
            <p:ph idx="1"/>
          </p:nvPr>
        </p:nvPicPr>
        <p:blipFill>
          <a:blip r:embed="rId2"/>
          <a:stretch>
            <a:fillRect/>
          </a:stretch>
        </p:blipFill>
        <p:spPr bwMode="auto">
          <a:xfrm>
            <a:off x="2578742" y="1486114"/>
            <a:ext cx="7020333" cy="52277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12F568-5D0A-48BD-B33E-939373397A9B}"/>
              </a:ext>
            </a:extLst>
          </p:cNvPr>
          <p:cNvSpPr>
            <a:spLocks noGrp="1"/>
          </p:cNvSpPr>
          <p:nvPr>
            <p:ph type="title"/>
          </p:nvPr>
        </p:nvSpPr>
        <p:spPr>
          <a:xfrm>
            <a:off x="2405449" y="329514"/>
            <a:ext cx="9099163" cy="1120345"/>
          </a:xfrm>
        </p:spPr>
        <p:txBody>
          <a:bodyPr/>
          <a:lstStyle/>
          <a:p>
            <a:r>
              <a:rPr lang="ru-RU" b="1" i="1" dirty="0"/>
              <a:t>Энергосбережение в школе и дома </a:t>
            </a:r>
          </a:p>
        </p:txBody>
      </p:sp>
      <p:pic>
        <p:nvPicPr>
          <p:cNvPr id="6" name="Объект 5">
            <a:extLst>
              <a:ext uri="{FF2B5EF4-FFF2-40B4-BE49-F238E27FC236}">
                <a16:creationId xmlns:a16="http://schemas.microsoft.com/office/drawing/2014/main" id="{E268335D-3637-44C7-AEE9-6714C7B7321E}"/>
              </a:ext>
            </a:extLst>
          </p:cNvPr>
          <p:cNvPicPr>
            <a:picLocks noGrp="1" noChangeAspect="1"/>
          </p:cNvPicPr>
          <p:nvPr>
            <p:ph idx="1"/>
          </p:nvPr>
        </p:nvPicPr>
        <p:blipFill>
          <a:blip r:embed="rId2"/>
          <a:stretch>
            <a:fillRect/>
          </a:stretch>
        </p:blipFill>
        <p:spPr>
          <a:xfrm>
            <a:off x="4521825" y="3741976"/>
            <a:ext cx="4752347" cy="3353179"/>
          </a:xfrm>
          <a:prstGeom prst="rect">
            <a:avLst/>
          </a:prstGeom>
        </p:spPr>
      </p:pic>
      <p:pic>
        <p:nvPicPr>
          <p:cNvPr id="4" name="Рисунок 3">
            <a:extLst>
              <a:ext uri="{FF2B5EF4-FFF2-40B4-BE49-F238E27FC236}">
                <a16:creationId xmlns:a16="http://schemas.microsoft.com/office/drawing/2014/main" id="{D66158CC-B106-4922-BA38-25EEFDAE7F3C}"/>
              </a:ext>
            </a:extLst>
          </p:cNvPr>
          <p:cNvPicPr>
            <a:picLocks noChangeAspect="1"/>
          </p:cNvPicPr>
          <p:nvPr/>
        </p:nvPicPr>
        <p:blipFill>
          <a:blip r:embed="rId3"/>
          <a:stretch>
            <a:fillRect/>
          </a:stretch>
        </p:blipFill>
        <p:spPr>
          <a:xfrm>
            <a:off x="121172" y="2448038"/>
            <a:ext cx="4057807" cy="3194880"/>
          </a:xfrm>
          <a:prstGeom prst="rect">
            <a:avLst/>
          </a:prstGeom>
        </p:spPr>
      </p:pic>
      <p:pic>
        <p:nvPicPr>
          <p:cNvPr id="5" name="Рисунок 4">
            <a:extLst>
              <a:ext uri="{FF2B5EF4-FFF2-40B4-BE49-F238E27FC236}">
                <a16:creationId xmlns:a16="http://schemas.microsoft.com/office/drawing/2014/main" id="{5696AD2E-7C64-454A-A4D2-8129EAE82AF9}"/>
              </a:ext>
            </a:extLst>
          </p:cNvPr>
          <p:cNvPicPr>
            <a:picLocks noChangeAspect="1"/>
          </p:cNvPicPr>
          <p:nvPr/>
        </p:nvPicPr>
        <p:blipFill>
          <a:blip r:embed="rId4"/>
          <a:stretch>
            <a:fillRect/>
          </a:stretch>
        </p:blipFill>
        <p:spPr>
          <a:xfrm>
            <a:off x="9572379" y="2131669"/>
            <a:ext cx="3020230" cy="3511249"/>
          </a:xfrm>
          <a:prstGeom prst="rect">
            <a:avLst/>
          </a:prstGeom>
        </p:spPr>
      </p:pic>
      <p:pic>
        <p:nvPicPr>
          <p:cNvPr id="7" name="Рисунок 6">
            <a:extLst>
              <a:ext uri="{FF2B5EF4-FFF2-40B4-BE49-F238E27FC236}">
                <a16:creationId xmlns:a16="http://schemas.microsoft.com/office/drawing/2014/main" id="{D4B28559-B698-4BDC-AB70-D0DF9D8D78BD}"/>
              </a:ext>
            </a:extLst>
          </p:cNvPr>
          <p:cNvPicPr>
            <a:picLocks noChangeAspect="1"/>
          </p:cNvPicPr>
          <p:nvPr/>
        </p:nvPicPr>
        <p:blipFill>
          <a:blip r:embed="rId5"/>
          <a:stretch>
            <a:fillRect/>
          </a:stretch>
        </p:blipFill>
        <p:spPr>
          <a:xfrm>
            <a:off x="5173219" y="889686"/>
            <a:ext cx="2741426" cy="2626881"/>
          </a:xfrm>
          <a:prstGeom prst="rect">
            <a:avLst/>
          </a:prstGeom>
        </p:spPr>
      </p:pic>
    </p:spTree>
    <p:extLst>
      <p:ext uri="{BB962C8B-B14F-4D97-AF65-F5344CB8AC3E}">
        <p14:creationId xmlns:p14="http://schemas.microsoft.com/office/powerpoint/2010/main" val="947636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7492" y="332657"/>
            <a:ext cx="6571343" cy="216024"/>
          </a:xfrm>
        </p:spPr>
        <p:txBody>
          <a:bodyPr>
            <a:normAutofit fontScale="90000"/>
          </a:bodyPr>
          <a:lstStyle/>
          <a:p>
            <a:pPr algn="ctr"/>
            <a:endParaRPr lang="ru-RU" b="1" dirty="0"/>
          </a:p>
        </p:txBody>
      </p:sp>
      <p:sp>
        <p:nvSpPr>
          <p:cNvPr id="5" name="Объект 4"/>
          <p:cNvSpPr>
            <a:spLocks noGrp="1"/>
          </p:cNvSpPr>
          <p:nvPr>
            <p:ph idx="1"/>
          </p:nvPr>
        </p:nvSpPr>
        <p:spPr>
          <a:xfrm>
            <a:off x="2279577" y="836713"/>
            <a:ext cx="7848871" cy="5688630"/>
          </a:xfrm>
        </p:spPr>
        <p:txBody>
          <a:bodyPr>
            <a:normAutofit/>
          </a:bodyPr>
          <a:lstStyle/>
          <a:p>
            <a:pPr algn="ctr"/>
            <a:r>
              <a:rPr lang="ru-RU" sz="4400" b="1" dirty="0"/>
              <a:t>Домашнее задание </a:t>
            </a:r>
          </a:p>
          <a:p>
            <a:r>
              <a:rPr lang="ru-RU" sz="3200" dirty="0"/>
              <a:t>Подготовить проект экодома </a:t>
            </a:r>
            <a:endParaRPr lang="ru-RU" sz="3600" dirty="0">
              <a:ln w="11430"/>
              <a:solidFill>
                <a:schemeClr val="accent4">
                  <a:lumMod val="50000"/>
                </a:schemeClr>
              </a:solidFill>
              <a:effectLst>
                <a:outerShdw blurRad="50800" dist="39000" dir="5460000" algn="tl">
                  <a:srgbClr val="000000">
                    <a:alpha val="38000"/>
                  </a:srgbClr>
                </a:outerShdw>
              </a:effectLst>
              <a:latin typeface="Times New Roman"/>
              <a:ea typeface="Calibri"/>
            </a:endParaRPr>
          </a:p>
          <a:p>
            <a:pPr algn="ctr"/>
            <a:r>
              <a:rPr lang="ru-RU" sz="4400" dirty="0">
                <a:ln w="11430"/>
                <a:solidFill>
                  <a:schemeClr val="accent4">
                    <a:lumMod val="50000"/>
                  </a:schemeClr>
                </a:solidFill>
                <a:effectLst>
                  <a:outerShdw blurRad="50800" dist="39000" dir="5460000" algn="tl">
                    <a:srgbClr val="000000">
                      <a:alpha val="38000"/>
                    </a:srgbClr>
                  </a:outerShdw>
                </a:effectLst>
                <a:latin typeface="Times New Roman"/>
                <a:ea typeface="Calibri"/>
              </a:rPr>
              <a:t>Дополните фразы:</a:t>
            </a:r>
            <a:r>
              <a:rPr lang="ru-RU" sz="4400" i="1" dirty="0">
                <a:ln w="11430"/>
                <a:solidFill>
                  <a:schemeClr val="accent4">
                    <a:lumMod val="50000"/>
                  </a:schemeClr>
                </a:solidFill>
                <a:effectLst>
                  <a:outerShdw blurRad="50800" dist="39000" dir="5460000" algn="tl">
                    <a:srgbClr val="000000">
                      <a:alpha val="38000"/>
                    </a:srgbClr>
                  </a:outerShdw>
                </a:effectLst>
                <a:latin typeface="Times New Roman"/>
                <a:ea typeface="Calibri"/>
              </a:rPr>
              <a:t> </a:t>
            </a:r>
          </a:p>
          <a:p>
            <a:r>
              <a:rPr lang="ru-RU" sz="2800" b="1" i="1" dirty="0">
                <a:latin typeface="Times New Roman"/>
                <a:ea typeface="Calibri"/>
              </a:rPr>
              <a:t>я познакомился с ..., </a:t>
            </a:r>
          </a:p>
          <a:p>
            <a:r>
              <a:rPr lang="ru-RU" sz="2800" b="1" i="1" dirty="0">
                <a:latin typeface="Times New Roman"/>
                <a:ea typeface="Calibri"/>
              </a:rPr>
              <a:t>у меня получилось ..., </a:t>
            </a:r>
          </a:p>
          <a:p>
            <a:r>
              <a:rPr lang="ru-RU" sz="2800" b="1" i="1" dirty="0">
                <a:latin typeface="Times New Roman"/>
                <a:ea typeface="Calibri"/>
              </a:rPr>
              <a:t>меня удивило…, </a:t>
            </a:r>
          </a:p>
          <a:p>
            <a:r>
              <a:rPr lang="ru-RU" sz="2800" b="1" i="1" dirty="0">
                <a:latin typeface="Times New Roman"/>
                <a:ea typeface="Calibri"/>
              </a:rPr>
              <a:t>мне запомнилось ..., </a:t>
            </a:r>
          </a:p>
          <a:p>
            <a:r>
              <a:rPr lang="ru-RU" sz="2800" b="1" i="1" dirty="0">
                <a:latin typeface="Times New Roman"/>
                <a:ea typeface="Calibri"/>
              </a:rPr>
              <a:t>я попробую…, </a:t>
            </a:r>
          </a:p>
          <a:p>
            <a:r>
              <a:rPr lang="ru-RU" sz="2800" b="1" i="1" dirty="0">
                <a:latin typeface="Times New Roman"/>
                <a:ea typeface="Calibri"/>
              </a:rPr>
              <a:t>урок дал мне для жизни…</a:t>
            </a:r>
            <a:endParaRPr lang="ru-RU" sz="2800" b="1" dirty="0"/>
          </a:p>
          <a:p>
            <a:endParaRPr lang="ru-RU" dirty="0"/>
          </a:p>
        </p:txBody>
      </p:sp>
    </p:spTree>
    <p:extLst>
      <p:ext uri="{BB962C8B-B14F-4D97-AF65-F5344CB8AC3E}">
        <p14:creationId xmlns:p14="http://schemas.microsoft.com/office/powerpoint/2010/main" val="3477501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BDA1B-81EA-4535-A20C-39115F904A15}"/>
              </a:ext>
            </a:extLst>
          </p:cNvPr>
          <p:cNvSpPr>
            <a:spLocks noGrp="1"/>
          </p:cNvSpPr>
          <p:nvPr>
            <p:ph type="title"/>
          </p:nvPr>
        </p:nvSpPr>
        <p:spPr>
          <a:xfrm>
            <a:off x="2199503" y="440724"/>
            <a:ext cx="9305109" cy="902044"/>
          </a:xfrm>
        </p:spPr>
        <p:txBody>
          <a:bodyPr>
            <a:normAutofit/>
          </a:bodyPr>
          <a:lstStyle/>
          <a:p>
            <a:pPr algn="ctr"/>
            <a:r>
              <a:rPr lang="ru-RU" sz="4000" b="1" i="1" dirty="0"/>
              <a:t>Вспомните!</a:t>
            </a:r>
          </a:p>
        </p:txBody>
      </p:sp>
      <p:sp>
        <p:nvSpPr>
          <p:cNvPr id="3" name="Объект 2">
            <a:extLst>
              <a:ext uri="{FF2B5EF4-FFF2-40B4-BE49-F238E27FC236}">
                <a16:creationId xmlns:a16="http://schemas.microsoft.com/office/drawing/2014/main" id="{663E5A9C-6A17-449A-9122-F530D3D23947}"/>
              </a:ext>
            </a:extLst>
          </p:cNvPr>
          <p:cNvSpPr>
            <a:spLocks noGrp="1"/>
          </p:cNvSpPr>
          <p:nvPr>
            <p:ph idx="1"/>
          </p:nvPr>
        </p:nvSpPr>
        <p:spPr>
          <a:xfrm>
            <a:off x="1120347" y="1532238"/>
            <a:ext cx="10725664" cy="4885038"/>
          </a:xfrm>
        </p:spPr>
        <p:txBody>
          <a:bodyPr>
            <a:normAutofit/>
          </a:bodyPr>
          <a:lstStyle/>
          <a:p>
            <a:r>
              <a:rPr lang="ru-RU" sz="3600" dirty="0"/>
              <a:t>Почему необходимо экономить энергию?</a:t>
            </a:r>
          </a:p>
          <a:p>
            <a:r>
              <a:rPr lang="ru-RU" sz="3600" dirty="0"/>
              <a:t>(</a:t>
            </a:r>
            <a:r>
              <a:rPr lang="ru-RU" sz="3600" b="1" i="1" dirty="0"/>
              <a:t>Меры по повышению энергоэффективности повысят комфорт нашей жизни и качество полезных применений энергии</a:t>
            </a:r>
            <a:r>
              <a:rPr lang="ru-RU" sz="3600" dirty="0"/>
              <a:t>.)</a:t>
            </a:r>
          </a:p>
          <a:p>
            <a:endParaRPr lang="ru-RU" dirty="0"/>
          </a:p>
          <a:p>
            <a:endParaRPr lang="ru-RU" dirty="0"/>
          </a:p>
        </p:txBody>
      </p:sp>
    </p:spTree>
    <p:extLst>
      <p:ext uri="{BB962C8B-B14F-4D97-AF65-F5344CB8AC3E}">
        <p14:creationId xmlns:p14="http://schemas.microsoft.com/office/powerpoint/2010/main" val="1055455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BDA1B-81EA-4535-A20C-39115F904A15}"/>
              </a:ext>
            </a:extLst>
          </p:cNvPr>
          <p:cNvSpPr>
            <a:spLocks noGrp="1"/>
          </p:cNvSpPr>
          <p:nvPr>
            <p:ph type="title"/>
          </p:nvPr>
        </p:nvSpPr>
        <p:spPr>
          <a:xfrm>
            <a:off x="2199503" y="238897"/>
            <a:ext cx="9305109" cy="782595"/>
          </a:xfrm>
        </p:spPr>
        <p:txBody>
          <a:bodyPr>
            <a:normAutofit/>
          </a:bodyPr>
          <a:lstStyle/>
          <a:p>
            <a:pPr algn="ctr"/>
            <a:r>
              <a:rPr lang="ru-RU" sz="4000" b="1" i="1" dirty="0"/>
              <a:t>Вспомните!</a:t>
            </a:r>
          </a:p>
        </p:txBody>
      </p:sp>
      <p:sp>
        <p:nvSpPr>
          <p:cNvPr id="3" name="Объект 2">
            <a:extLst>
              <a:ext uri="{FF2B5EF4-FFF2-40B4-BE49-F238E27FC236}">
                <a16:creationId xmlns:a16="http://schemas.microsoft.com/office/drawing/2014/main" id="{663E5A9C-6A17-449A-9122-F530D3D23947}"/>
              </a:ext>
            </a:extLst>
          </p:cNvPr>
          <p:cNvSpPr>
            <a:spLocks noGrp="1"/>
          </p:cNvSpPr>
          <p:nvPr>
            <p:ph idx="1"/>
          </p:nvPr>
        </p:nvSpPr>
        <p:spPr>
          <a:xfrm>
            <a:off x="1120346" y="1087394"/>
            <a:ext cx="10857470" cy="5770605"/>
          </a:xfrm>
        </p:spPr>
        <p:txBody>
          <a:bodyPr>
            <a:normAutofit/>
          </a:bodyPr>
          <a:lstStyle/>
          <a:p>
            <a:pPr algn="ctr"/>
            <a:r>
              <a:rPr lang="ru-RU" sz="3200" b="1" i="1" dirty="0"/>
              <a:t>Что такое «зеленая экономика», «зеленые навыки»?</a:t>
            </a:r>
          </a:p>
          <a:p>
            <a:r>
              <a:rPr lang="ru-RU" sz="2400" b="1" i="1" dirty="0"/>
              <a:t>«Зеленая экономика» </a:t>
            </a:r>
            <a:r>
              <a:rPr lang="ru-RU" sz="2400" dirty="0"/>
              <a:t>– это </a:t>
            </a:r>
            <a:r>
              <a:rPr lang="ru-RU" sz="2400" dirty="0" err="1"/>
              <a:t>низкоуглеродная</a:t>
            </a:r>
            <a:r>
              <a:rPr lang="ru-RU" sz="2400" dirty="0"/>
              <a:t>, </a:t>
            </a:r>
            <a:r>
              <a:rPr lang="ru-RU" sz="2400" dirty="0" err="1"/>
              <a:t>ресурсоэффективная</a:t>
            </a:r>
            <a:r>
              <a:rPr lang="ru-RU" sz="2400" dirty="0"/>
              <a:t> и социально- инклюзивная экономика, которая позволит сократить выбросы углерода и загрязнение, повысить эффективность использования энергии и ресурсов и предотвратить утрату биоразнообразия.</a:t>
            </a:r>
          </a:p>
          <a:p>
            <a:r>
              <a:rPr lang="ru-RU" sz="2400" b="1" i="1" dirty="0"/>
              <a:t>«Зеленые навыки» </a:t>
            </a:r>
            <a:r>
              <a:rPr lang="ru-RU" sz="2400" dirty="0"/>
              <a:t>(«</a:t>
            </a:r>
            <a:r>
              <a:rPr lang="ru-RU" sz="2400" dirty="0" err="1"/>
              <a:t>green</a:t>
            </a:r>
            <a:r>
              <a:rPr lang="ru-RU" sz="2400" dirty="0"/>
              <a:t> </a:t>
            </a:r>
            <a:r>
              <a:rPr lang="ru-RU" sz="2400" dirty="0" err="1"/>
              <a:t>skills</a:t>
            </a:r>
            <a:r>
              <a:rPr lang="ru-RU" sz="2400" dirty="0"/>
              <a:t>») – это знания, ценности и установки, необходимые для овладения экологически безопасными способами жизни, чтобы сделать мир вокруг нас более экологичным, энергоэффективным, безопасным и являются решающим фактором для глобального «зеленого перехода» к «зеленой экономике», для выживания человечества.</a:t>
            </a:r>
          </a:p>
          <a:p>
            <a:endParaRPr lang="ru-RU" dirty="0"/>
          </a:p>
        </p:txBody>
      </p:sp>
    </p:spTree>
    <p:extLst>
      <p:ext uri="{BB962C8B-B14F-4D97-AF65-F5344CB8AC3E}">
        <p14:creationId xmlns:p14="http://schemas.microsoft.com/office/powerpoint/2010/main" val="155122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857EDA-2032-436D-9932-335D0080F5E6}"/>
              </a:ext>
            </a:extLst>
          </p:cNvPr>
          <p:cNvSpPr>
            <a:spLocks noGrp="1"/>
          </p:cNvSpPr>
          <p:nvPr>
            <p:ph idx="1"/>
          </p:nvPr>
        </p:nvSpPr>
        <p:spPr>
          <a:xfrm>
            <a:off x="906162" y="57665"/>
            <a:ext cx="11121081" cy="6800335"/>
          </a:xfrm>
        </p:spPr>
        <p:txBody>
          <a:bodyPr>
            <a:noAutofit/>
          </a:bodyPr>
          <a:lstStyle/>
          <a:p>
            <a:pPr algn="ctr"/>
            <a:r>
              <a:rPr lang="ru-RU" sz="2600" dirty="0"/>
              <a:t>Процессы производства энергии, которую мы потребляем, наносят урон окружающей среде. Этот урон заставляет нас задуматься над возможностями снижения потребления энергии. Более эффективное использование энергии послужит на пользу окружающей среде, и в то же время принесет выгоды. Экономия энергии и ресурсов – способ сократить расходы. </a:t>
            </a:r>
          </a:p>
          <a:p>
            <a:pPr algn="ctr"/>
            <a:r>
              <a:rPr lang="ru-RU" sz="2600" b="1" dirty="0"/>
              <a:t>Энергетические услуги</a:t>
            </a:r>
            <a:endParaRPr lang="ru-RU" sz="2600" dirty="0"/>
          </a:p>
          <a:p>
            <a:pPr algn="ctr"/>
            <a:r>
              <a:rPr lang="ru-RU" sz="2600" dirty="0"/>
              <a:t>Энергия, заключенная в нефти, газе или другом энергоисточнике, сама по себе не является ни полезной, ни вредной. Но работа и другие полезные способы применения энергии, которые могут быть произведены при помощи источников энергии, — это основные и необходимые элементы нашей повседневной жизни – свет, тепло, механическая работа. Такое использование источников энергии мы называем энергетическими услугами. </a:t>
            </a:r>
          </a:p>
        </p:txBody>
      </p:sp>
    </p:spTree>
    <p:extLst>
      <p:ext uri="{BB962C8B-B14F-4D97-AF65-F5344CB8AC3E}">
        <p14:creationId xmlns:p14="http://schemas.microsoft.com/office/powerpoint/2010/main" val="21840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4857EDA-2032-436D-9932-335D0080F5E6}"/>
              </a:ext>
            </a:extLst>
          </p:cNvPr>
          <p:cNvSpPr>
            <a:spLocks noGrp="1"/>
          </p:cNvSpPr>
          <p:nvPr>
            <p:ph idx="1"/>
          </p:nvPr>
        </p:nvSpPr>
        <p:spPr>
          <a:xfrm>
            <a:off x="1573427" y="378941"/>
            <a:ext cx="10453816" cy="6479059"/>
          </a:xfrm>
        </p:spPr>
        <p:txBody>
          <a:bodyPr>
            <a:normAutofit/>
          </a:bodyPr>
          <a:lstStyle/>
          <a:p>
            <a:r>
              <a:rPr lang="ru-RU" sz="2800" dirty="0"/>
              <a:t>Существует четыре основные цели применения энергии. Основные группы энергетических услуг, которые могут быть обеспечены различными источниками энергии: </a:t>
            </a:r>
          </a:p>
          <a:p>
            <a:pPr lvl="0"/>
            <a:r>
              <a:rPr lang="ru-RU" sz="2800" dirty="0"/>
              <a:t>Нагревание </a:t>
            </a:r>
          </a:p>
          <a:p>
            <a:pPr lvl="0"/>
            <a:r>
              <a:rPr lang="ru-RU" sz="2800" dirty="0"/>
              <a:t>Охлаждение </a:t>
            </a:r>
          </a:p>
          <a:p>
            <a:pPr lvl="0"/>
            <a:r>
              <a:rPr lang="ru-RU" sz="2800" dirty="0"/>
              <a:t>Освещение </a:t>
            </a:r>
          </a:p>
          <a:p>
            <a:pPr lvl="0"/>
            <a:r>
              <a:rPr lang="ru-RU" sz="2800" dirty="0"/>
              <a:t>Механическая работа</a:t>
            </a:r>
          </a:p>
          <a:p>
            <a:r>
              <a:rPr lang="ru-RU" sz="2800" dirty="0"/>
              <a:t>При этом энергия, полученная от различных источников, преобразовывается из одной формы в другую и полезной может являться в разных случаях разная форма энергии.  </a:t>
            </a:r>
          </a:p>
          <a:p>
            <a:endParaRPr lang="ru-RU" dirty="0"/>
          </a:p>
        </p:txBody>
      </p:sp>
    </p:spTree>
    <p:extLst>
      <p:ext uri="{BB962C8B-B14F-4D97-AF65-F5344CB8AC3E}">
        <p14:creationId xmlns:p14="http://schemas.microsoft.com/office/powerpoint/2010/main" val="938062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D3C5C-3313-4DB3-9A6D-479531A120A7}"/>
              </a:ext>
            </a:extLst>
          </p:cNvPr>
          <p:cNvSpPr>
            <a:spLocks noGrp="1"/>
          </p:cNvSpPr>
          <p:nvPr>
            <p:ph type="title"/>
          </p:nvPr>
        </p:nvSpPr>
        <p:spPr>
          <a:xfrm>
            <a:off x="4053016" y="247135"/>
            <a:ext cx="7451596" cy="1523999"/>
          </a:xfrm>
        </p:spPr>
        <p:txBody>
          <a:bodyPr>
            <a:normAutofit/>
          </a:bodyPr>
          <a:lstStyle/>
          <a:p>
            <a:pPr indent="449580" algn="ctr">
              <a:lnSpc>
                <a:spcPct val="115000"/>
              </a:lnSpc>
              <a:spcAft>
                <a:spcPts val="0"/>
              </a:spcAft>
            </a:pPr>
            <a:r>
              <a:rPr lang="ru-RU" b="1" i="1" dirty="0">
                <a:ea typeface="Times New Roman" panose="02020603050405020304" pitchFamily="18" charset="0"/>
                <a:cs typeface="Times New Roman" panose="02020603050405020304" pitchFamily="18" charset="0"/>
              </a:rPr>
              <a:t>Основные принципы энергосбережения</a:t>
            </a:r>
            <a:endParaRPr lang="ru-RU" i="1" dirty="0"/>
          </a:p>
        </p:txBody>
      </p:sp>
      <p:sp>
        <p:nvSpPr>
          <p:cNvPr id="3" name="Объект 2">
            <a:extLst>
              <a:ext uri="{FF2B5EF4-FFF2-40B4-BE49-F238E27FC236}">
                <a16:creationId xmlns:a16="http://schemas.microsoft.com/office/drawing/2014/main" id="{2FCBA7FE-81F0-49A3-9229-48AF0E3BFF50}"/>
              </a:ext>
            </a:extLst>
          </p:cNvPr>
          <p:cNvSpPr>
            <a:spLocks noGrp="1"/>
          </p:cNvSpPr>
          <p:nvPr>
            <p:ph idx="1"/>
          </p:nvPr>
        </p:nvSpPr>
        <p:spPr>
          <a:xfrm>
            <a:off x="1318055" y="2434282"/>
            <a:ext cx="10873946" cy="4176581"/>
          </a:xfrm>
        </p:spPr>
        <p:txBody>
          <a:bodyPr>
            <a:normAutofit/>
          </a:bodyPr>
          <a:lstStyle/>
          <a:p>
            <a:r>
              <a:rPr lang="ru-RU" sz="2800" b="1" dirty="0"/>
              <a:t>Эффективно использовать энергию.</a:t>
            </a:r>
            <a:r>
              <a:rPr lang="ru-RU" sz="2800" dirty="0"/>
              <a:t> Мы должны как можно более полно использовать энергию на полезную работу или на что-то иное! Наши потребности в применении энергии в полезных целях должны удовлетворяться при минимальных бесполезных затратах. В качестве примеров можно привести: устранение утечек теплого воздуха из квартиры, использование энергоэффективных лампочек и сокращение использования горячей воды. </a:t>
            </a:r>
          </a:p>
        </p:txBody>
      </p:sp>
      <p:pic>
        <p:nvPicPr>
          <p:cNvPr id="4" name="Рисунок 3">
            <a:extLst>
              <a:ext uri="{FF2B5EF4-FFF2-40B4-BE49-F238E27FC236}">
                <a16:creationId xmlns:a16="http://schemas.microsoft.com/office/drawing/2014/main" id="{1A9E64B3-B297-4D0F-B4B3-31EDE02BBBDB}"/>
              </a:ext>
            </a:extLst>
          </p:cNvPr>
          <p:cNvPicPr>
            <a:picLocks noChangeAspect="1"/>
          </p:cNvPicPr>
          <p:nvPr/>
        </p:nvPicPr>
        <p:blipFill>
          <a:blip r:embed="rId2"/>
          <a:stretch>
            <a:fillRect/>
          </a:stretch>
        </p:blipFill>
        <p:spPr>
          <a:xfrm>
            <a:off x="0" y="-98853"/>
            <a:ext cx="3590126" cy="2533135"/>
          </a:xfrm>
          <a:prstGeom prst="rect">
            <a:avLst/>
          </a:prstGeom>
        </p:spPr>
      </p:pic>
    </p:spTree>
    <p:extLst>
      <p:ext uri="{BB962C8B-B14F-4D97-AF65-F5344CB8AC3E}">
        <p14:creationId xmlns:p14="http://schemas.microsoft.com/office/powerpoint/2010/main" val="26425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A26FF9E-23FC-4D23-A1B5-B553F5BAB2D3}"/>
              </a:ext>
            </a:extLst>
          </p:cNvPr>
          <p:cNvSpPr>
            <a:spLocks noGrp="1"/>
          </p:cNvSpPr>
          <p:nvPr>
            <p:ph idx="1"/>
          </p:nvPr>
        </p:nvSpPr>
        <p:spPr>
          <a:xfrm>
            <a:off x="1581665" y="304800"/>
            <a:ext cx="10404389" cy="6219568"/>
          </a:xfrm>
        </p:spPr>
        <p:txBody>
          <a:bodyPr>
            <a:normAutofit/>
          </a:bodyPr>
          <a:lstStyle/>
          <a:p>
            <a:r>
              <a:rPr lang="ru-RU" sz="3200" b="1" dirty="0"/>
              <a:t>Выбирать источники энергии оптимального качества (не выше необходимого).</a:t>
            </a:r>
            <a:r>
              <a:rPr lang="ru-RU" sz="3200" dirty="0"/>
              <a:t> </a:t>
            </a:r>
          </a:p>
          <a:p>
            <a:r>
              <a:rPr lang="ru-RU" sz="3200" dirty="0"/>
              <a:t>Нам не следует использовать понапрасну энергию высокого качества. В тех случаях, когда можно использовать энергию низкого качества (тепло), не следует расходовать энергию высокого качества (электричество). Но даже если мы следуем этим принципам, основанным на законах природы, необходимы дополнительные усилия по организации общества и нашей жизни устойчивым образом. </a:t>
            </a:r>
          </a:p>
        </p:txBody>
      </p:sp>
    </p:spTree>
    <p:extLst>
      <p:ext uri="{BB962C8B-B14F-4D97-AF65-F5344CB8AC3E}">
        <p14:creationId xmlns:p14="http://schemas.microsoft.com/office/powerpoint/2010/main" val="16457094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CB91829-F644-45A2-ABE7-21BA8F70DBF7}"/>
              </a:ext>
            </a:extLst>
          </p:cNvPr>
          <p:cNvSpPr>
            <a:spLocks noGrp="1"/>
          </p:cNvSpPr>
          <p:nvPr>
            <p:ph idx="1"/>
          </p:nvPr>
        </p:nvSpPr>
        <p:spPr>
          <a:xfrm>
            <a:off x="1664043" y="502508"/>
            <a:ext cx="9840569" cy="5980670"/>
          </a:xfrm>
        </p:spPr>
        <p:txBody>
          <a:bodyPr>
            <a:normAutofit/>
          </a:bodyPr>
          <a:lstStyle/>
          <a:p>
            <a:r>
              <a:rPr lang="ru-RU" sz="3600" b="1" dirty="0"/>
              <a:t>Организовать общество и нашу жизнь устойчивым образом.</a:t>
            </a:r>
            <a:r>
              <a:rPr lang="ru-RU" sz="3600" dirty="0"/>
              <a:t> </a:t>
            </a:r>
          </a:p>
          <a:p>
            <a:r>
              <a:rPr lang="ru-RU" sz="3600" dirty="0"/>
              <a:t>Организация общества, включая законы и экономические рычаги, должна способствовать энергоэффективности, вторичной переработке материалов, развитию общественного транспорта и другим составляющим устойчивого образа жизни. </a:t>
            </a:r>
          </a:p>
          <a:p>
            <a:endParaRPr lang="ru-RU" dirty="0"/>
          </a:p>
        </p:txBody>
      </p:sp>
    </p:spTree>
    <p:extLst>
      <p:ext uri="{BB962C8B-B14F-4D97-AF65-F5344CB8AC3E}">
        <p14:creationId xmlns:p14="http://schemas.microsoft.com/office/powerpoint/2010/main" val="27642847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Легкий дым">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389</TotalTime>
  <Words>830</Words>
  <Application>Microsoft Office PowerPoint</Application>
  <PresentationFormat>Широкоэкранный</PresentationFormat>
  <Paragraphs>65</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28</vt:i4>
      </vt:variant>
    </vt:vector>
  </HeadingPairs>
  <TitlesOfParts>
    <vt:vector size="33" baseType="lpstr">
      <vt:lpstr>Arial</vt:lpstr>
      <vt:lpstr>Century Gothic</vt:lpstr>
      <vt:lpstr>Times New Roman</vt:lpstr>
      <vt:lpstr>Wingdings 3</vt:lpstr>
      <vt:lpstr>Легкий дым</vt:lpstr>
      <vt:lpstr>Энергосбережение. Альтернативная энергетика – один из путей Устойчивого Развития. </vt:lpstr>
      <vt:lpstr>Презентация PowerPoint</vt:lpstr>
      <vt:lpstr>Вспомните!</vt:lpstr>
      <vt:lpstr>Вспомните!</vt:lpstr>
      <vt:lpstr>Презентация PowerPoint</vt:lpstr>
      <vt:lpstr>Презентация PowerPoint</vt:lpstr>
      <vt:lpstr>Основные принципы энергосбережения</vt:lpstr>
      <vt:lpstr>Презентация PowerPoint</vt:lpstr>
      <vt:lpstr>Презентация PowerPoint</vt:lpstr>
      <vt:lpstr>Презентация PowerPoint</vt:lpstr>
      <vt:lpstr>Презентация PowerPoint</vt:lpstr>
      <vt:lpstr>Проблемные вопросы: </vt:lpstr>
      <vt:lpstr>Проблемные вопросы: </vt:lpstr>
      <vt:lpstr>Альтернативные источники энергии </vt:lpstr>
      <vt:lpstr>Презентация PowerPoint</vt:lpstr>
      <vt:lpstr>Солнечная энергия  </vt:lpstr>
      <vt:lpstr>Схема водоопреснительной установки  </vt:lpstr>
      <vt:lpstr>Нагревание воды и отопление домов    </vt:lpstr>
      <vt:lpstr>Отопление солнечным излучением  </vt:lpstr>
      <vt:lpstr>Солнечные системы для получения электричества  </vt:lpstr>
      <vt:lpstr>Биоэнергия    Сжигание древесины  </vt:lpstr>
      <vt:lpstr>Пиролиз Установка по пиролизу органических веществ</vt:lpstr>
      <vt:lpstr>Ферментация навоза  </vt:lpstr>
      <vt:lpstr>Ветер Ветряная электростанция </vt:lpstr>
      <vt:lpstr>Гидроэнергия Гидроэлектростанция  </vt:lpstr>
      <vt:lpstr>Приливная электростанция</vt:lpstr>
      <vt:lpstr>Энергосбережение в школе и дома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урока:</dc:title>
  <dc:creator>liudmila kocheleva</dc:creator>
  <cp:lastModifiedBy>liudmila kocheleva</cp:lastModifiedBy>
  <cp:revision>10</cp:revision>
  <dcterms:created xsi:type="dcterms:W3CDTF">2024-01-22T12:57:48Z</dcterms:created>
  <dcterms:modified xsi:type="dcterms:W3CDTF">2024-01-23T16:28:38Z</dcterms:modified>
</cp:coreProperties>
</file>